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9"/>
  </p:notesMasterIdLst>
  <p:sldIdLst>
    <p:sldId id="256" r:id="rId2"/>
    <p:sldId id="258" r:id="rId3"/>
    <p:sldId id="260" r:id="rId4"/>
    <p:sldId id="261" r:id="rId5"/>
    <p:sldId id="262" r:id="rId6"/>
    <p:sldId id="264" r:id="rId7"/>
    <p:sldId id="265" r:id="rId8"/>
    <p:sldId id="263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4" r:id="rId17"/>
    <p:sldId id="27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168" autoAdjust="0"/>
  </p:normalViewPr>
  <p:slideViewPr>
    <p:cSldViewPr>
      <p:cViewPr>
        <p:scale>
          <a:sx n="66" d="100"/>
          <a:sy n="66" d="100"/>
        </p:scale>
        <p:origin x="-780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696F05-FBEF-46E1-A9BB-E2842D77354D}" type="datetimeFigureOut">
              <a:rPr lang="ru-RU" smtClean="0"/>
              <a:t>25.03.2015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9CAB5E-D07A-4DA7-A4FE-B168E90452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56038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9CAB5E-D07A-4DA7-A4FE-B168E90452BA}" type="slidenum">
              <a:rPr lang="ru-RU" smtClean="0"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215FC-B84F-4A88-BB89-4DDC2D9FF16D}" type="datetimeFigureOut">
              <a:rPr lang="ru-RU" smtClean="0"/>
              <a:t>25.03.2015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56C1B-C0A6-475D-87E0-204542F0B464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215FC-B84F-4A88-BB89-4DDC2D9FF16D}" type="datetimeFigureOut">
              <a:rPr lang="ru-RU" smtClean="0"/>
              <a:t>25.03.2015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56C1B-C0A6-475D-87E0-204542F0B4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215FC-B84F-4A88-BB89-4DDC2D9FF16D}" type="datetimeFigureOut">
              <a:rPr lang="ru-RU" smtClean="0"/>
              <a:t>25.03.2015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56C1B-C0A6-475D-87E0-204542F0B4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215FC-B84F-4A88-BB89-4DDC2D9FF16D}" type="datetimeFigureOut">
              <a:rPr lang="ru-RU" smtClean="0"/>
              <a:t>25.03.2015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56C1B-C0A6-475D-87E0-204542F0B4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215FC-B84F-4A88-BB89-4DDC2D9FF16D}" type="datetimeFigureOut">
              <a:rPr lang="ru-RU" smtClean="0"/>
              <a:t>25.03.2015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56C1B-C0A6-475D-87E0-204542F0B464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215FC-B84F-4A88-BB89-4DDC2D9FF16D}" type="datetimeFigureOut">
              <a:rPr lang="ru-RU" smtClean="0"/>
              <a:t>25.03.2015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56C1B-C0A6-475D-87E0-204542F0B4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215FC-B84F-4A88-BB89-4DDC2D9FF16D}" type="datetimeFigureOut">
              <a:rPr lang="ru-RU" smtClean="0"/>
              <a:t>25.03.2015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56C1B-C0A6-475D-87E0-204542F0B4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215FC-B84F-4A88-BB89-4DDC2D9FF16D}" type="datetimeFigureOut">
              <a:rPr lang="ru-RU" smtClean="0"/>
              <a:t>25.03.2015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56C1B-C0A6-475D-87E0-204542F0B4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215FC-B84F-4A88-BB89-4DDC2D9FF16D}" type="datetimeFigureOut">
              <a:rPr lang="ru-RU" smtClean="0"/>
              <a:t>25.03.2015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56C1B-C0A6-475D-87E0-204542F0B4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215FC-B84F-4A88-BB89-4DDC2D9FF16D}" type="datetimeFigureOut">
              <a:rPr lang="ru-RU" smtClean="0"/>
              <a:t>25.03.2015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A56C1B-C0A6-475D-87E0-204542F0B46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215FC-B84F-4A88-BB89-4DDC2D9FF16D}" type="datetimeFigureOut">
              <a:rPr lang="ru-RU" smtClean="0"/>
              <a:t>25.03.2015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C1A56C1B-C0A6-475D-87E0-204542F0B464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10215FC-B84F-4A88-BB89-4DDC2D9FF16D}" type="datetimeFigureOut">
              <a:rPr lang="ru-RU" smtClean="0"/>
              <a:t>25.03.2015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1A56C1B-C0A6-475D-87E0-204542F0B464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13" Type="http://schemas.openxmlformats.org/officeDocument/2006/relationships/image" Target="../media/image42.jpeg"/><Relationship Id="rId18" Type="http://schemas.openxmlformats.org/officeDocument/2006/relationships/image" Target="../media/image47.png"/><Relationship Id="rId3" Type="http://schemas.openxmlformats.org/officeDocument/2006/relationships/image" Target="../media/image32.jpeg"/><Relationship Id="rId7" Type="http://schemas.openxmlformats.org/officeDocument/2006/relationships/image" Target="../media/image36.png"/><Relationship Id="rId12" Type="http://schemas.openxmlformats.org/officeDocument/2006/relationships/image" Target="../media/image41.jpeg"/><Relationship Id="rId17" Type="http://schemas.openxmlformats.org/officeDocument/2006/relationships/image" Target="../media/image46.png"/><Relationship Id="rId2" Type="http://schemas.openxmlformats.org/officeDocument/2006/relationships/image" Target="../media/image31.jpeg"/><Relationship Id="rId16" Type="http://schemas.openxmlformats.org/officeDocument/2006/relationships/image" Target="../media/image45.png"/><Relationship Id="rId20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11" Type="http://schemas.openxmlformats.org/officeDocument/2006/relationships/image" Target="../media/image40.png"/><Relationship Id="rId5" Type="http://schemas.openxmlformats.org/officeDocument/2006/relationships/image" Target="../media/image34.png"/><Relationship Id="rId15" Type="http://schemas.openxmlformats.org/officeDocument/2006/relationships/image" Target="../media/image44.jpeg"/><Relationship Id="rId10" Type="http://schemas.openxmlformats.org/officeDocument/2006/relationships/image" Target="../media/image39.jpeg"/><Relationship Id="rId19" Type="http://schemas.openxmlformats.org/officeDocument/2006/relationships/image" Target="../media/image48.jpeg"/><Relationship Id="rId4" Type="http://schemas.openxmlformats.org/officeDocument/2006/relationships/image" Target="../media/image33.jpeg"/><Relationship Id="rId9" Type="http://schemas.openxmlformats.org/officeDocument/2006/relationships/image" Target="../media/image38.jpeg"/><Relationship Id="rId14" Type="http://schemas.openxmlformats.org/officeDocument/2006/relationships/image" Target="../media/image4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4.xml"/><Relationship Id="rId1" Type="http://schemas.openxmlformats.org/officeDocument/2006/relationships/video" Target="file:///H:\&#1050;&#1091;&#1079;&#1085;&#1077;&#1094;&#1086;&#1074;%20&#1071;&#1088;&#1086;&#1089;&#1083;&#1072;&#1074;.%20&#1052;&#1086;&#1076;&#1077;&#1083;&#1100;%20&#1088;&#1072;&#1073;&#1086;&#1095;&#1077;&#1075;&#1086;%20&#1084;&#1077;&#1089;&#1090;&#1072;%20&#1087;&#1088;&#1086;&#1075;&#1088;&#1072;&#1084;&#1084;&#1080;&#1089;&#1090;&#1072;\&#1050;&#1091;&#1079;&#1085;&#1077;&#1094;&#1086;&#1074;%20&#1071;&#1088;&#1086;&#1089;&#1083;&#1072;&#1074;.avi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2676" y="2492896"/>
            <a:ext cx="7918648" cy="2115666"/>
          </a:xfrm>
        </p:spPr>
        <p:txBody>
          <a:bodyPr>
            <a:noAutofit/>
          </a:bodyPr>
          <a:lstStyle/>
          <a:p>
            <a:r>
              <a:rPr lang="ru-RU" sz="4400" dirty="0" smtClean="0">
                <a:latin typeface="Times New Roman" pitchFamily="18" charset="0"/>
              </a:rPr>
              <a:t>Технология развития критического мышления через чтение и письмо</a:t>
            </a:r>
            <a:br>
              <a:rPr lang="ru-RU" sz="4400" dirty="0" smtClean="0">
                <a:latin typeface="Times New Roman" pitchFamily="18" charset="0"/>
              </a:rPr>
            </a:br>
            <a:r>
              <a:rPr lang="ru-RU" sz="4400" dirty="0" smtClean="0">
                <a:latin typeface="Times New Roman" pitchFamily="18" charset="0"/>
              </a:rPr>
              <a:t>(РКМЧП)</a:t>
            </a:r>
            <a:r>
              <a:rPr lang="ru-RU" sz="4400" dirty="0" smtClean="0"/>
              <a:t/>
            </a:r>
            <a:br>
              <a:rPr lang="ru-RU" sz="4400" dirty="0" smtClean="0"/>
            </a:br>
            <a:endParaRPr lang="ru-RU" sz="4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4509120"/>
            <a:ext cx="7854696" cy="1752600"/>
          </a:xfrm>
        </p:spPr>
        <p:txBody>
          <a:bodyPr/>
          <a:lstStyle/>
          <a:p>
            <a:r>
              <a:rPr lang="ru-RU" dirty="0" smtClean="0"/>
              <a:t>Технология. Технический труд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29673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214313" y="1357313"/>
            <a:ext cx="8501062" cy="5119687"/>
          </a:xfrm>
        </p:spPr>
        <p:txBody>
          <a:bodyPr>
            <a:normAutofit/>
          </a:bodyPr>
          <a:lstStyle/>
          <a:p>
            <a:pPr marL="274320" indent="0" algn="just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универсальная</a:t>
            </a:r>
          </a:p>
          <a:p>
            <a:pPr marL="274320" indent="0" algn="just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проникающая</a:t>
            </a:r>
          </a:p>
          <a:p>
            <a:pPr marL="274320" indent="0" algn="just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надпредметная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marL="274320" indent="0" algn="just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технология,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открытая диалогу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 другими педагогическими подходами и технологиями</a:t>
            </a:r>
          </a:p>
          <a:p>
            <a:pPr marL="274320" indent="0"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Может быть использована в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различных предметных областях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(словесность, история, обществознание, правовое образование, иностранный язык, география, экология, мировая художественная культура, начальные классы и другие).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endParaRPr lang="ru-RU" sz="2300" dirty="0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142875" y="285750"/>
            <a:ext cx="8643938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 algn="ctr" eaLnBrk="0" hangingPunct="0">
              <a:defRPr/>
            </a:pPr>
            <a:r>
              <a:rPr lang="ru-RU" sz="3100" kern="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«Технология развития критического мышления через чтение и письмо» (РКМЧП)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7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73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73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7" grpId="0" build="p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1. Обозначить объект</a:t>
            </a:r>
            <a:endParaRPr lang="ru-RU" dirty="0"/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2564904"/>
            <a:ext cx="3833589" cy="3244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2. Сформулировать область применения</a:t>
            </a:r>
            <a:endParaRPr lang="ru-RU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 cstate="print"/>
          <a:srcRect b="3639"/>
          <a:stretch>
            <a:fillRect/>
          </a:stretch>
        </p:blipFill>
        <p:spPr bwMode="auto">
          <a:xfrm flipH="1">
            <a:off x="2411760" y="2060848"/>
            <a:ext cx="4248472" cy="4032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3. Выбрать материал для изготовления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988840"/>
            <a:ext cx="2247528" cy="2247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808" y="2060848"/>
            <a:ext cx="2356520" cy="2356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 l="2472" t="29662" r="1126" b="18429"/>
          <a:stretch>
            <a:fillRect/>
          </a:stretch>
        </p:blipFill>
        <p:spPr bwMode="auto">
          <a:xfrm>
            <a:off x="5652120" y="2348880"/>
            <a:ext cx="2808312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63888" y="4437112"/>
            <a:ext cx="2281436" cy="2281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 cstate="print"/>
          <a:srcRect l="14912" t="14000" r="16507" b="4401"/>
          <a:stretch>
            <a:fillRect/>
          </a:stretch>
        </p:blipFill>
        <p:spPr bwMode="auto">
          <a:xfrm>
            <a:off x="5796136" y="4221088"/>
            <a:ext cx="3096344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7" cstate="print"/>
          <a:srcRect t="4641" r="4641"/>
          <a:stretch>
            <a:fillRect/>
          </a:stretch>
        </p:blipFill>
        <p:spPr bwMode="auto">
          <a:xfrm>
            <a:off x="323528" y="4479708"/>
            <a:ext cx="2808312" cy="2106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/>
          <a:stretch>
            <a:fillRect/>
          </a:stretch>
        </p:blipFill>
        <p:spPr bwMode="auto">
          <a:xfrm>
            <a:off x="683568" y="1988840"/>
            <a:ext cx="7741368" cy="4644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539552" y="476672"/>
            <a:ext cx="83058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4. Выбрать форму и конструкцию</a:t>
            </a:r>
            <a:endParaRPr lang="ru-RU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lum contrast="40000"/>
          </a:blip>
          <a:srcRect r="5376" b="3226"/>
          <a:stretch>
            <a:fillRect/>
          </a:stretch>
        </p:blipFill>
        <p:spPr bwMode="auto">
          <a:xfrm>
            <a:off x="971600" y="1556792"/>
            <a:ext cx="7181598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>
            <a:lum contrast="40000"/>
          </a:blip>
          <a:srcRect/>
          <a:stretch>
            <a:fillRect/>
          </a:stretch>
        </p:blipFill>
        <p:spPr bwMode="auto">
          <a:xfrm>
            <a:off x="2483768" y="404664"/>
            <a:ext cx="3588990" cy="598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>
            <a:lum contrast="40000"/>
          </a:blip>
          <a:srcRect/>
          <a:stretch>
            <a:fillRect/>
          </a:stretch>
        </p:blipFill>
        <p:spPr bwMode="auto">
          <a:xfrm>
            <a:off x="1835696" y="980728"/>
            <a:ext cx="5477594" cy="5477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25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25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25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25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5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75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3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3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5. Продумать технологию изготовления</a:t>
            </a:r>
            <a:endParaRPr lang="ru-RU" dirty="0"/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 cstate="print">
            <a:lum bright="-30000" contrast="40000"/>
          </a:blip>
          <a:srcRect/>
          <a:stretch>
            <a:fillRect/>
          </a:stretch>
        </p:blipFill>
        <p:spPr bwMode="auto">
          <a:xfrm>
            <a:off x="1835695" y="0"/>
            <a:ext cx="549590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:\рыхлители\рыхлительз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765" y="252413"/>
            <a:ext cx="8515350" cy="569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H:\рыхлители\рыхлительз33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765" y="613113"/>
            <a:ext cx="8515350" cy="569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:\рыхлители\рыхлительз333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661" y="625769"/>
            <a:ext cx="8515350" cy="569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H:\рыхлители\уаау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295" y="370332"/>
            <a:ext cx="8658841" cy="5578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:\рыхлители\уаау1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781" y="370332"/>
            <a:ext cx="8658841" cy="5578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H:\рыхлители\уаау2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661" y="959785"/>
            <a:ext cx="8454368" cy="5446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:\рыхлители\ау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97074"/>
            <a:ext cx="5051251" cy="5426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H:\рыхлители\ГРАБЛИ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782" y="370332"/>
            <a:ext cx="6772275" cy="6633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:\рыхлители\ГРАБЛИ2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294" y="799432"/>
            <a:ext cx="6136777" cy="6362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H:\рыхлители\ГРАБЛИИИИMAHERFUCKER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782" y="501477"/>
            <a:ext cx="8173853" cy="6180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:\рыхлители\рыхлитель  таблица анисимов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163" y="222597"/>
            <a:ext cx="4794801" cy="6781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H:\рыхлители\рыхлитель  таблица анисимов2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6258" y="275273"/>
            <a:ext cx="4654216" cy="6582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:\рыхлители\рыхлитель 2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295" y="552925"/>
            <a:ext cx="8088630" cy="5903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15" descr="H:\рыхлители\Рыхлитель 3.jp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4256" y="110397"/>
            <a:ext cx="4934815" cy="6969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:\рыхлители\рыхлитель анисимов.pn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295" y="735630"/>
            <a:ext cx="8088630" cy="5903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1" name="Picture 17" descr="H:\рыхлители\рыхлитель.png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661" y="959786"/>
            <a:ext cx="7743825" cy="4988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H:\рыхлители\рыхлитель2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294" y="625768"/>
            <a:ext cx="8299456" cy="5932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3" name="Picture 19" descr="H:\рыхлители\рыхлитель33.jp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765" y="799432"/>
            <a:ext cx="8515350" cy="569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H:\рыхлители\РЫХЛИТЕЛЬз.jp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295" y="370332"/>
            <a:ext cx="8522246" cy="6328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3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6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5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8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5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9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50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1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500"/>
                                        <p:tgtEl>
                                          <p:spTgt spid="1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25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500"/>
                                        <p:tgtEl>
                                          <p:spTgt spid="1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4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500"/>
                                        <p:tgtEl>
                                          <p:spTgt spid="1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5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500"/>
                                        <p:tgtEl>
                                          <p:spTgt spid="1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7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50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800" dirty="0" err="1">
                <a:latin typeface="Times New Roman" pitchFamily="18" charset="0"/>
              </a:rPr>
              <a:t>Компетентностно-ориентированные</a:t>
            </a:r>
            <a:r>
              <a:rPr lang="ru-RU" sz="2800" dirty="0">
                <a:latin typeface="Times New Roman" pitchFamily="18" charset="0"/>
              </a:rPr>
              <a:t> технологии</a:t>
            </a:r>
            <a:endParaRPr lang="ru-RU" sz="2800" dirty="0"/>
          </a:p>
        </p:txBody>
      </p:sp>
      <p:sp>
        <p:nvSpPr>
          <p:cNvPr id="48131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685800" y="1981200"/>
            <a:ext cx="6981825" cy="4495800"/>
          </a:xfrm>
        </p:spPr>
        <p:txBody>
          <a:bodyPr/>
          <a:lstStyle/>
          <a:p>
            <a:pPr algn="just" eaLnBrk="1" hangingPunct="1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«Метод проектов»</a:t>
            </a:r>
          </a:p>
          <a:p>
            <a:pPr algn="just" eaLnBrk="1" hangingPunct="1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Портфолио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just" eaLnBrk="1" hangingPunct="1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Технология развития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критического мышления через чтение и письмо»</a:t>
            </a:r>
          </a:p>
          <a:p>
            <a:pPr algn="just" eaLnBrk="1" hangingPunct="1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«Дебаты»</a:t>
            </a:r>
          </a:p>
          <a:p>
            <a:pPr algn="just" eaLnBrk="1" hangingPunct="1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«Сообщество»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1" grpId="0" build="p" autoUpdateAnimBg="0" advAuto="100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>
          <a:xfrm>
            <a:off x="179512" y="908720"/>
            <a:ext cx="8643938" cy="1214437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100" b="0" kern="0" cap="none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rPr>
              <a:t>«Технология развития критического мышления через чтение и письмо» (РКМЧП)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179512" y="2420888"/>
            <a:ext cx="8501062" cy="3286696"/>
          </a:xfrm>
        </p:spPr>
        <p:txBody>
          <a:bodyPr>
            <a:normAutofit/>
          </a:bodyPr>
          <a:lstStyle/>
          <a:p>
            <a:pPr marL="274320" indent="0"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Технология «Развитие критического мышления через чтение и письмо» представляет собой систему конкретных методических стратегий и приемов, направленных на достижение определенных образовательных результатов: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3" grpId="0" build="p" autoUpdateAnimBg="0" advAuto="1000"/>
      <p:bldP spid="56323" grpI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003232" cy="1786210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Умение работать с увеличивающимся и постоянно обновляющимся информационным потоком в разных областях знаний;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/>
          </a:p>
        </p:txBody>
      </p:sp>
      <p:pic>
        <p:nvPicPr>
          <p:cNvPr id="5" name="Содержимое 4" descr="Копия WP_000263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395536" y="2060848"/>
            <a:ext cx="4038600" cy="3027711"/>
          </a:xfrm>
        </p:spPr>
      </p:pic>
      <p:pic>
        <p:nvPicPr>
          <p:cNvPr id="6" name="Содержимое 5" descr="WP_000195.jpg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>
            <a:off x="4644008" y="3429000"/>
            <a:ext cx="4038600" cy="3027711"/>
          </a:xfr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мение пользоваться различными способами интегрирования информации;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/>
          </a:p>
        </p:txBody>
      </p:sp>
      <p:pic>
        <p:nvPicPr>
          <p:cNvPr id="8" name="Содержимое 7" descr="Смирнов и Логашов3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186115"/>
            <a:ext cx="4038600" cy="3903408"/>
          </a:xfrm>
        </p:spPr>
      </p:pic>
      <p:pic>
        <p:nvPicPr>
          <p:cNvPr id="6" name="Содержимое 5" descr="IMG_0034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35209" y="3058000"/>
            <a:ext cx="3170211" cy="2243207"/>
          </a:xfr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Умение задавать вопросы, самостоятельно формулировать гипотезу;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endParaRPr lang="ru-RU" sz="3200" dirty="0"/>
          </a:p>
        </p:txBody>
      </p:sp>
      <p:pic>
        <p:nvPicPr>
          <p:cNvPr id="2051" name="Picture 3" descr="\\Gymn5\temp\Предметы\технология\я\Кузнецов Ярослав. Модель рабочего места программиста\Кузнецов Ярослав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196752"/>
            <a:ext cx="8136904" cy="5355343"/>
          </a:xfrm>
          <a:prstGeom prst="rect">
            <a:avLst/>
          </a:prstGeom>
          <a:noFill/>
        </p:spPr>
      </p:pic>
      <p:pic>
        <p:nvPicPr>
          <p:cNvPr id="2052" name="Picture 4" descr="\\Gymn5\temp\Предметы\технология\я\Кузнецов Ярослав. Модель рабочего места программиста\Кузнецов Ярослав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052736"/>
            <a:ext cx="8352928" cy="5497520"/>
          </a:xfrm>
          <a:prstGeom prst="rect">
            <a:avLst/>
          </a:prstGeom>
          <a:noFill/>
        </p:spPr>
      </p:pic>
      <p:pic>
        <p:nvPicPr>
          <p:cNvPr id="2054" name="Picture 6" descr="\\Gymn5\temp\Предметы\технология\я\Кузнецов Ярослав. Модель рабочего места программиста\Кузнецов Ярослав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980728"/>
            <a:ext cx="8439592" cy="5554559"/>
          </a:xfrm>
          <a:prstGeom prst="rect">
            <a:avLst/>
          </a:prstGeom>
          <a:noFill/>
        </p:spPr>
      </p:pic>
      <p:pic>
        <p:nvPicPr>
          <p:cNvPr id="2055" name="Picture 7" descr="\\Gymn5\temp\Предметы\технология\я\Кузнецов Ярослав. Модель рабочего места программиста\Кузнецов Ярослав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1052736"/>
            <a:ext cx="8609310" cy="5666259"/>
          </a:xfrm>
          <a:prstGeom prst="rect">
            <a:avLst/>
          </a:prstGeom>
          <a:noFill/>
        </p:spPr>
      </p:pic>
      <p:pic>
        <p:nvPicPr>
          <p:cNvPr id="2056" name="Picture 8" descr="\\Gymn5\temp\Предметы\технология\я\Кузнецов Ярослав. Модель рабочего места программиста\Кузнецов Ярослав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1052736"/>
            <a:ext cx="8496944" cy="5592304"/>
          </a:xfrm>
          <a:prstGeom prst="rect">
            <a:avLst/>
          </a:prstGeom>
          <a:noFill/>
        </p:spPr>
      </p:pic>
      <p:pic>
        <p:nvPicPr>
          <p:cNvPr id="2057" name="Picture 9" descr="\\Gymn5\temp\Предметы\технология\я\Кузнецов Ярослав. Модель рабочего места программиста\Кузнецов Ярослав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9512" y="980728"/>
            <a:ext cx="8718719" cy="5738267"/>
          </a:xfrm>
          <a:prstGeom prst="rect">
            <a:avLst/>
          </a:prstGeom>
          <a:noFill/>
        </p:spPr>
      </p:pic>
      <p:pic>
        <p:nvPicPr>
          <p:cNvPr id="2058" name="Picture 10" descr="\\Gymn5\temp\Предметы\технология\я\Кузнецов Ярослав. Модель рабочего места программиста\Кузнецов Ярослав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-4742" y="836712"/>
            <a:ext cx="9148741" cy="602128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Кузнецов Ярослав.avi">
            <a:hlinkClick r:id="" action="ppaction://media"/>
          </p:cNvPr>
          <p:cNvPicPr>
            <a:picLocks noGrp="1" noRot="1" noChangeAspect="1"/>
          </p:cNvPicPr>
          <p:nvPr>
            <p:ph sz="half"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611560" y="1196752"/>
            <a:ext cx="6829789" cy="512234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8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87208" cy="562074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Умение решать проблемы;</a:t>
            </a:r>
            <a:endParaRPr lang="ru-RU" sz="2800" dirty="0"/>
          </a:p>
        </p:txBody>
      </p:sp>
      <p:pic>
        <p:nvPicPr>
          <p:cNvPr id="5" name="Содержимое 4" descr="IMG_0032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611560" y="884467"/>
            <a:ext cx="7039684" cy="5327328"/>
          </a:xfrm>
        </p:spPr>
      </p:pic>
      <p:pic>
        <p:nvPicPr>
          <p:cNvPr id="10" name="Рисунок 9" descr="WP_00024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2927" y="1052419"/>
            <a:ext cx="7213078" cy="5407596"/>
          </a:xfrm>
          <a:prstGeom prst="rect">
            <a:avLst/>
          </a:prstGeom>
        </p:spPr>
      </p:pic>
      <p:pic>
        <p:nvPicPr>
          <p:cNvPr id="1026" name="Picture 2" descr="\\Gymn5\temp\Предметы\технология\5 класс\Комаров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17899" y="866718"/>
            <a:ext cx="4032448" cy="5703324"/>
          </a:xfrm>
          <a:prstGeom prst="rect">
            <a:avLst/>
          </a:prstGeom>
          <a:noFill/>
        </p:spPr>
      </p:pic>
      <p:pic>
        <p:nvPicPr>
          <p:cNvPr id="1027" name="Picture 3" descr="E:\я\IMG_20141021_15573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1266435"/>
            <a:ext cx="8653923" cy="490389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75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25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214313" y="1357313"/>
            <a:ext cx="8501062" cy="5119687"/>
          </a:xfrm>
        </p:spPr>
        <p:txBody>
          <a:bodyPr>
            <a:normAutofit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умение вырабатывать собственное мнение на основе осмысления различного опыта, идей и представлений;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умение выражать свои мысли (устно и письменно) ясно, уверенно и корректно по отношению к окружающим;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умение аргументировать свою точку зрения и учитывать точки зрения других;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способность самостоятельно заниматься своим обучением (академическая мобильность);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способность брать на себя ответственность;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способность участвовать в совместном принятии решения;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способность выстраивать конструктивные взаимоотношения с другими людьми;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умение сотрудничать и работать в группе и др.</a:t>
            </a:r>
            <a:endParaRPr lang="ru-RU" sz="2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142875" y="285750"/>
            <a:ext cx="8643938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 algn="ctr" eaLnBrk="0" hangingPunct="0">
              <a:defRPr/>
            </a:pPr>
            <a:r>
              <a:rPr lang="ru-RU" sz="3100" kern="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«Технология развития критического мышления через чтение и письмо» (РКМЧП)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7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73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73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73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73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73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7" grpId="0" build="p"/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247</TotalTime>
  <Words>286</Words>
  <Application>Microsoft Office PowerPoint</Application>
  <PresentationFormat>Экран (4:3)</PresentationFormat>
  <Paragraphs>35</Paragraphs>
  <Slides>17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Поток</vt:lpstr>
      <vt:lpstr>Технология развития критического мышления через чтение и письмо (РКМЧП) </vt:lpstr>
      <vt:lpstr>Компетентностно-ориентированные технологии</vt:lpstr>
      <vt:lpstr>«Технология развития критического мышления через чтение и письмо» (РКМЧП)</vt:lpstr>
      <vt:lpstr>Умение работать с увеличивающимся и постоянно обновляющимся информационным потоком в разных областях знаний; </vt:lpstr>
      <vt:lpstr>Умение пользоваться различными способами интегрирования информации; </vt:lpstr>
      <vt:lpstr> Умение задавать вопросы, самостоятельно формулировать гипотезу;  </vt:lpstr>
      <vt:lpstr>Презентация PowerPoint</vt:lpstr>
      <vt:lpstr>Умение решать проблемы;</vt:lpstr>
      <vt:lpstr>Презентация PowerPoint</vt:lpstr>
      <vt:lpstr>Презентация PowerPoint</vt:lpstr>
      <vt:lpstr>1. Обозначить объект</vt:lpstr>
      <vt:lpstr>2. Сформулировать область применения</vt:lpstr>
      <vt:lpstr>3. Выбрать материал для изготовления</vt:lpstr>
      <vt:lpstr>4. Выбрать форму и конструкцию</vt:lpstr>
      <vt:lpstr>5. Продумать технологию изготовления</vt:lpstr>
      <vt:lpstr>Презентация PowerPoint</vt:lpstr>
      <vt:lpstr>Презентация PowerPoint</vt:lpstr>
    </vt:vector>
  </TitlesOfParts>
  <Company>МБОУ Гимназия №5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Технология развития критического мышления через чтение и письмо (РКМЧП) </dc:title>
  <dc:creator>user</dc:creator>
  <cp:lastModifiedBy>Ирина</cp:lastModifiedBy>
  <cp:revision>23</cp:revision>
  <dcterms:created xsi:type="dcterms:W3CDTF">2015-03-24T05:59:18Z</dcterms:created>
  <dcterms:modified xsi:type="dcterms:W3CDTF">2015-03-25T17:19:19Z</dcterms:modified>
</cp:coreProperties>
</file>