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7" r:id="rId1"/>
  </p:sldMasterIdLst>
  <p:notesMasterIdLst>
    <p:notesMasterId r:id="rId17"/>
  </p:notesMasterIdLst>
  <p:sldIdLst>
    <p:sldId id="283" r:id="rId2"/>
    <p:sldId id="361" r:id="rId3"/>
    <p:sldId id="367" r:id="rId4"/>
    <p:sldId id="368" r:id="rId5"/>
    <p:sldId id="369" r:id="rId6"/>
    <p:sldId id="370" r:id="rId7"/>
    <p:sldId id="371" r:id="rId8"/>
    <p:sldId id="373" r:id="rId9"/>
    <p:sldId id="374" r:id="rId10"/>
    <p:sldId id="375" r:id="rId11"/>
    <p:sldId id="362" r:id="rId12"/>
    <p:sldId id="363" r:id="rId13"/>
    <p:sldId id="364" r:id="rId14"/>
    <p:sldId id="366" r:id="rId15"/>
    <p:sldId id="33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27" autoAdjust="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3A7D03A-9AB3-4B1E-98BC-1A9982A4D789}" type="datetimeFigureOut">
              <a:rPr lang="ru-RU"/>
              <a:pPr>
                <a:defRPr/>
              </a:pPr>
              <a:t>25.08.2016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55E2F99-CEA7-4025-B6C2-4041A76A1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939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BEB04F-52C4-4C5D-B4BD-71A3D3EDA1AB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B8A01AE-5D8B-4FBC-AA82-FB743D64C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0FACB-EF83-4E8B-951C-D38C0E952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25B0B7A-BE83-41FF-BA07-FC16B65F6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AC8F-9C66-4313-8D39-FBD9F6BD5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6C5F54-B308-45DF-87FD-CC78CCBB7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FE70B-A694-42A2-9AB1-CC5F08B6B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08D4-F2FE-4AEE-B95E-C70E31F87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7F5F4-7AAD-4CC2-9A92-DCF7BAFA1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1F8D3-BBEA-4E39-A610-742722827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3A52F-E5E5-41E7-ABDE-09ADCE986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D01BDE-9E50-4F59-9E86-CF76AF126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5D012C2-DA49-442D-AD9B-3D1863FCB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58" r:id="rId2"/>
    <p:sldLayoutId id="2147484066" r:id="rId3"/>
    <p:sldLayoutId id="2147484059" r:id="rId4"/>
    <p:sldLayoutId id="2147484060" r:id="rId5"/>
    <p:sldLayoutId id="2147484061" r:id="rId6"/>
    <p:sldLayoutId id="2147484062" r:id="rId7"/>
    <p:sldLayoutId id="2147484063" r:id="rId8"/>
    <p:sldLayoutId id="2147484067" r:id="rId9"/>
    <p:sldLayoutId id="2147484064" r:id="rId10"/>
    <p:sldLayoutId id="21474840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14438"/>
            <a:ext cx="7772400" cy="30003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</a:rPr>
              <a:t>Технология развития критического мышления через чтение и письмо</a:t>
            </a:r>
            <a:br>
              <a:rPr lang="ru-RU" sz="4000" dirty="0" smtClean="0">
                <a:latin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</a:rPr>
              <a:t>(РКМЧП)</a:t>
            </a:r>
            <a:endParaRPr lang="ru-RU" sz="4000" dirty="0" smtClean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857250"/>
            <a:ext cx="8501062" cy="5857875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Параметры критического мышления: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Критическое мышление есть мышление самостоятельное;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Информация является отправным, а отнюдь не конечным пунктом критического мышления;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Критическое мышление начинается с постановки вопросов и выяснения проблем, которые нужно решить;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Критическое мышление стремится к убедительной аргументации;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Критическое мышление есть мышление социальное. </a:t>
            </a:r>
          </a:p>
          <a:p>
            <a:pPr marL="0" indent="0" algn="just" eaLnBrk="1" hangingPunct="1">
              <a:spcBef>
                <a:spcPct val="0"/>
              </a:spcBef>
              <a:buFont typeface="Wingdings 2" pitchFamily="18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Д.Клустер «Что такое критическое мышление?» (международный журнал о развитии мышления через чтение и письмо «Перемена» 2001, № 4)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2875" y="285750"/>
            <a:ext cx="86439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>
              <a:defRPr/>
            </a:pPr>
            <a:r>
              <a:rPr lang="ru-RU" sz="28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Определение понятия «критическое мышление»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</a:rPr>
              <a:t>Трехфазовая </a:t>
            </a:r>
            <a:r>
              <a:rPr lang="ru-RU" sz="2800" dirty="0" smtClean="0">
                <a:latin typeface="Times New Roman" pitchFamily="18" charset="0"/>
              </a:rPr>
              <a:t>модель</a:t>
            </a:r>
            <a:br>
              <a:rPr lang="ru-RU" sz="2800" dirty="0" smtClean="0">
                <a:latin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</a:rPr>
              <a:t>технологии </a:t>
            </a:r>
            <a:r>
              <a:rPr lang="ru-RU" sz="2800" dirty="0">
                <a:latin typeface="Times New Roman" pitchFamily="18" charset="0"/>
              </a:rPr>
              <a:t>РКМЧП</a:t>
            </a:r>
            <a:endParaRPr lang="ru-RU" sz="2800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6981825" cy="4495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smtClean="0"/>
              <a:t>Фаза вызова </a:t>
            </a:r>
            <a:r>
              <a:rPr lang="ru-RU" b="1" i="1" smtClean="0"/>
              <a:t>(</a:t>
            </a:r>
            <a:r>
              <a:rPr lang="en-US" b="1" i="1" smtClean="0"/>
              <a:t>evocation</a:t>
            </a:r>
            <a:r>
              <a:rPr lang="ru-RU" b="1" i="1" smtClean="0"/>
              <a:t>)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b="1" i="1" smtClean="0"/>
          </a:p>
          <a:p>
            <a:pPr eaLnBrk="1" hangingPunct="1">
              <a:buFont typeface="Wingdings" pitchFamily="2" charset="2"/>
              <a:buChar char="ü"/>
            </a:pPr>
            <a:r>
              <a:rPr lang="ru-RU" b="1" i="1" smtClean="0"/>
              <a:t> актуализация имеющихся знаний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b="1" i="1" smtClean="0"/>
              <a:t>формирование личностного интереса к получению новой информации и ценностного отношения к теме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autoUpdateAnimBg="0" advAuto="100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</a:rPr>
              <a:t>Трехфазовая </a:t>
            </a:r>
            <a:r>
              <a:rPr lang="ru-RU" sz="2800" dirty="0" smtClean="0">
                <a:latin typeface="Times New Roman" pitchFamily="18" charset="0"/>
              </a:rPr>
              <a:t>модель</a:t>
            </a:r>
            <a:br>
              <a:rPr lang="ru-RU" sz="2800" dirty="0" smtClean="0">
                <a:latin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</a:rPr>
              <a:t>технологии </a:t>
            </a:r>
            <a:r>
              <a:rPr lang="ru-RU" sz="2800" dirty="0">
                <a:latin typeface="Times New Roman" pitchFamily="18" charset="0"/>
              </a:rPr>
              <a:t>РКМЧП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6981825" cy="4495800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/>
              <a:t>Фаза осмысления содержания / реализации смысла</a:t>
            </a:r>
            <a:r>
              <a:rPr lang="ru-RU" b="1" i="1"/>
              <a:t> (</a:t>
            </a:r>
            <a:r>
              <a:rPr lang="en-US" b="1" i="1"/>
              <a:t>realization of meaning</a:t>
            </a:r>
            <a:r>
              <a:rPr lang="ru-RU" b="1" i="1"/>
              <a:t>)</a:t>
            </a:r>
            <a:r>
              <a:rPr lang="ru-RU"/>
              <a:t> </a:t>
            </a:r>
            <a:endParaRPr lang="ru-RU" b="1" i="1"/>
          </a:p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b="1" i="1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i="1"/>
              <a:t> активное получение информации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i="1"/>
              <a:t>соотнесение нового с уже известным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i="1"/>
              <a:t>систематизация полученной информации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i="1"/>
              <a:t>отслеживание собственного понимания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 advAuto="100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</a:rPr>
              <a:t>Трехфазовая модель</a:t>
            </a:r>
            <a:br>
              <a:rPr lang="ru-RU" sz="2800" dirty="0" smtClean="0">
                <a:latin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</a:rPr>
              <a:t>технологии РКМЧП</a:t>
            </a:r>
            <a:endParaRPr lang="ru-RU" sz="2800" dirty="0">
              <a:latin typeface="Times New Roman" pitchFamily="18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6981825" cy="4495800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b="1"/>
              <a:t>Фаза рефлексии</a:t>
            </a:r>
            <a:r>
              <a:rPr lang="ru-RU" sz="2600" b="1" i="1"/>
              <a:t> (</a:t>
            </a:r>
            <a:r>
              <a:rPr lang="en-US" sz="2600" b="1" i="1"/>
              <a:t>reflection</a:t>
            </a:r>
            <a:r>
              <a:rPr lang="ru-RU" sz="2600" b="1" i="1"/>
              <a:t>)</a:t>
            </a:r>
            <a:r>
              <a:rPr lang="ru-RU" sz="2600"/>
              <a:t> 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600" b="1" i="1"/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b="1" i="1"/>
              <a:t> суммирование и систематизация новой информации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b="1" i="1"/>
              <a:t> выработка собственного отношения к изучаемому материалу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b="1" i="1"/>
              <a:t> формулирование вопросов для дальнейшего продвижения в информационном поле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b="1" i="1"/>
              <a:t>анализ собственных мыслительных операций</a:t>
            </a:r>
            <a:r>
              <a:rPr lang="ru-RU" sz="2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autoUpdateAnimBg="0" advAuto="100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7242048" cy="82012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</a:rPr>
              <a:t>Создание Среды</a:t>
            </a:r>
            <a:endParaRPr lang="ru-RU" sz="2800" dirty="0">
              <a:latin typeface="Times New Roman" pitchFamily="18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6981825" cy="4495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z="2600" b="1" i="1" smtClean="0"/>
              <a:t> время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600" b="1" i="1" smtClean="0"/>
              <a:t>активность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600" b="1" i="1" smtClean="0"/>
              <a:t>разнообразие идей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600" b="1" i="1" smtClean="0"/>
              <a:t>разрешение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600" b="1" i="1" smtClean="0"/>
              <a:t>право на риск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600" b="1" i="1" smtClean="0"/>
              <a:t>уважение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600" b="1" i="1" smtClean="0"/>
              <a:t>ценность</a:t>
            </a:r>
          </a:p>
          <a:p>
            <a:pPr eaLnBrk="1" hangingPunct="1">
              <a:buFont typeface="Wingdings" pitchFamily="2" charset="2"/>
              <a:buChar char="ü"/>
            </a:pPr>
            <a:endParaRPr 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autoUpdateAnimBg="0" advAuto="100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6" name="WordArt 10"/>
          <p:cNvSpPr>
            <a:spLocks noChangeArrowheads="1" noChangeShapeType="1" noTextEdit="1"/>
          </p:cNvSpPr>
          <p:nvPr/>
        </p:nvSpPr>
        <p:spPr bwMode="auto">
          <a:xfrm>
            <a:off x="1547813" y="2565400"/>
            <a:ext cx="67691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Благодарим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9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err="1">
                <a:latin typeface="Times New Roman" pitchFamily="18" charset="0"/>
              </a:rPr>
              <a:t>Компетентностно-ориентированные</a:t>
            </a:r>
            <a:r>
              <a:rPr lang="ru-RU" sz="2800" dirty="0">
                <a:latin typeface="Times New Roman" pitchFamily="18" charset="0"/>
              </a:rPr>
              <a:t> технологии</a:t>
            </a:r>
            <a:endParaRPr lang="ru-RU" sz="2800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6981825" cy="4495800"/>
          </a:xfrm>
        </p:spPr>
        <p:txBody>
          <a:bodyPr/>
          <a:lstStyle/>
          <a:p>
            <a:pPr algn="just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«Метод проектов»</a:t>
            </a:r>
          </a:p>
          <a:p>
            <a:pPr algn="just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«Портфолио»</a:t>
            </a:r>
          </a:p>
          <a:p>
            <a:pPr algn="just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«Технология развития критического мышления через чтение и письмо»</a:t>
            </a:r>
          </a:p>
          <a:p>
            <a:pPr algn="just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«Дебаты»</a:t>
            </a:r>
          </a:p>
          <a:p>
            <a:pPr algn="just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«Сообщество»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 advAuto="10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285750"/>
            <a:ext cx="8358187" cy="18573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0" kern="0" cap="none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«Технология развития критического мышления через чтение и письмо» (РКМЧП)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14375" y="2357438"/>
            <a:ext cx="6981825" cy="4067175"/>
          </a:xfrm>
        </p:spPr>
        <p:txBody>
          <a:bodyPr/>
          <a:lstStyle/>
          <a:p>
            <a:pPr indent="0" algn="just"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Технология развития критического мышления через чтение и письмо разработана Международной читательской Ассоциацией и Консорциумом Гуманной педагогики, в настоящее время реализуется более чем в 29 странах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autoUpdateAnimBg="0" advAuto="1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214313"/>
            <a:ext cx="8643938" cy="121443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0" kern="0" cap="none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«Технология развития критического мышления через чтение и письмо» (РКМЧП)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357313"/>
            <a:ext cx="8501062" cy="5286375"/>
          </a:xfrm>
        </p:spPr>
        <p:txBody>
          <a:bodyPr>
            <a:normAutofit lnSpcReduction="10000"/>
          </a:bodyPr>
          <a:lstStyle/>
          <a:p>
            <a:pPr marL="274320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«Развитие критического мышления через чтение и письмо» представляет собой систему конкретных методических стратегий и приемов, направленных на достижение определенных образовательных результатов: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умение работать с увеличивающимся и постоянно обновляющимся информационным потоком в разных областях знаний;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умение пользоваться различными способами интегрирования информации;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умение задавать вопросы, самостоятельно формулировать гипотезу;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умение решать проблемы;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 advAuto="1000"/>
      <p:bldP spid="5632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357313"/>
            <a:ext cx="8501062" cy="5119687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умение вырабатывать собственное мнение на основе осмысления различного опыта, идей и представлений;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умение выражать свои мысли (устно и письменно) ясно, уверенно и корректно по отношению к окружающим;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умение аргументировать свою точку зрения и учитывать точки зрения других;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способность самостоятельно заниматься своим обучением (академическая мобильность);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способность брать на себя ответственность;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способность участвовать в совместном принятии решения;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способность выстраивать конструктивные взаимоотношения с другими людьми;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умение сотрудничать и работать в группе и др.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2875" y="285750"/>
            <a:ext cx="86439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>
              <a:defRPr/>
            </a:pPr>
            <a:r>
              <a:rPr lang="ru-RU" sz="31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«Технология развития критического мышления через чтение и письмо» (РКМЧП)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357313"/>
            <a:ext cx="8501062" cy="5119687"/>
          </a:xfrm>
        </p:spPr>
        <p:txBody>
          <a:bodyPr>
            <a:normAutofit/>
          </a:bodyPr>
          <a:lstStyle/>
          <a:p>
            <a:pPr marL="274320" indent="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универсальная</a:t>
            </a:r>
          </a:p>
          <a:p>
            <a:pPr marL="274320" indent="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проникающая</a:t>
            </a:r>
          </a:p>
          <a:p>
            <a:pPr marL="274320" indent="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надпредметная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274320" indent="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технология,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открытая диалогу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другими педагогическими подходами и технологиями</a:t>
            </a:r>
          </a:p>
          <a:p>
            <a:pPr marL="274320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Может быть использована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различных предметных областях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(словесность, история, обществознание, правовое образование, иностранный язык, география, экология, мировая художественная культура, начальные классы и другие).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23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2875" y="285750"/>
            <a:ext cx="86439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>
              <a:defRPr/>
            </a:pPr>
            <a:r>
              <a:rPr lang="ru-RU" sz="31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«Технология развития критического мышления через чтение и письмо» (РКМЧП)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357313"/>
            <a:ext cx="8501062" cy="5119687"/>
          </a:xfrm>
        </p:spPr>
        <p:txBody>
          <a:bodyPr/>
          <a:lstStyle/>
          <a:p>
            <a:pPr indent="0" algn="just"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Дайана Халперн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книге «Психология критического мышления» пишет следующее: «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Критическое мышление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– это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использование когнитивных техник и стратегий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которые увеличивают вероятность получения желаемого конечного результата. Это определение характеризует мышление как нечто отличающееся контролируемостью, обоснованностью и целенаправленностью, - такой тип мышления, к которому прибегают при решении задач, формулировании выводов, вероятностной оценке и принятии решений. При этом думающий использует навыки, которые обоснованы и эффективны для конкретной ситуации и типа решаемой задачи».</a:t>
            </a:r>
            <a:endParaRPr lang="ru-RU" sz="23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2875" y="285750"/>
            <a:ext cx="86439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>
              <a:defRPr/>
            </a:pPr>
            <a:r>
              <a:rPr lang="ru-RU" sz="28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Определение понятия «критическое мышление»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357313"/>
            <a:ext cx="8501062" cy="5119687"/>
          </a:xfrm>
        </p:spPr>
        <p:txBody>
          <a:bodyPr/>
          <a:lstStyle/>
          <a:p>
            <a:pPr indent="0" algn="just" eaLnBrk="1" hangingPunct="1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М.В. Кларин: «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Критическое мышление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представляет собой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рациональное, рефлексивное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мышление, которое направлено на решение того, чему следует верить или какие действия следует предпринять. При таком понимании критическое мышление включает как способности ( умения), так и предрасположенность (установки)».</a:t>
            </a:r>
            <a:endParaRPr lang="ru-RU" sz="23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2875" y="285750"/>
            <a:ext cx="86439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>
              <a:defRPr/>
            </a:pPr>
            <a:r>
              <a:rPr lang="ru-RU" sz="28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Определение понятия «критическое мышление»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857250"/>
            <a:ext cx="8501062" cy="5857875"/>
          </a:xfrm>
        </p:spPr>
        <p:txBody>
          <a:bodyPr>
            <a:normAutofit lnSpcReduction="10000"/>
          </a:bodyPr>
          <a:lstStyle/>
          <a:p>
            <a:pPr marL="274320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Думать критически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означает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проявлять любознательность и использовать исследовательские методы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ставить перед собой вопросы и осуществлять планомерный поиск ответов. Критическое мышление работает на многих уровнях, не довольствуясь фактами, а вскрывая причины и следствия этих фактов. Критическое мышление предполагает вежливый скептицизм, сомнение в общепринятых истинах, означает выработку точки зрения по определенному вопросу и способность отстоять эту точку зрения логическими доводами. Критическое мышление предусматривает внимание к аргументам оппонента и их логическое осмысление.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Критическое мышление не есть отдельный навык или умение, а сочетание многих умений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274320" indent="0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(Темпл Ч.,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Мередит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К.,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Стил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Дж. Пособие «Как учатся дети: Свод основ»).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2875" y="285750"/>
            <a:ext cx="86439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>
              <a:defRPr/>
            </a:pPr>
            <a:r>
              <a:rPr lang="ru-RU" sz="28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Определение понятия «критическое мышление»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1876</TotalTime>
  <Words>749</Words>
  <Application>Microsoft Office PowerPoint</Application>
  <PresentationFormat>Экран (4:3)</PresentationFormat>
  <Paragraphs>75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Технология развития критического мышления через чтение и письмо (РКМЧП)</vt:lpstr>
      <vt:lpstr>Компетентностно-ориентированные технологии</vt:lpstr>
      <vt:lpstr>«Технология развития критического мышления через чтение и письмо» (РКМЧП)</vt:lpstr>
      <vt:lpstr>«Технология развития критического мышления через чтение и письмо» (РКМЧП)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Трехфазовая модель технологии РКМЧП</vt:lpstr>
      <vt:lpstr>Трехфазовая модель технологии РКМЧП</vt:lpstr>
      <vt:lpstr>Трехфазовая модель технологии РКМЧП</vt:lpstr>
      <vt:lpstr>Создание Среды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ПРОДУКТИВНЫЕ ТЕХНОЛОГИИ В ОБРАЗОВАТЕЛЬНОМ ПРОЦЕССЕ ШКОЛЫ, КОЛЛЕДЖА, ВУЗА</dc:title>
  <dc:creator>user</dc:creator>
  <cp:lastModifiedBy>user</cp:lastModifiedBy>
  <cp:revision>222</cp:revision>
  <cp:lastPrinted>1601-01-01T00:00:00Z</cp:lastPrinted>
  <dcterms:created xsi:type="dcterms:W3CDTF">2006-04-11T18:21:08Z</dcterms:created>
  <dcterms:modified xsi:type="dcterms:W3CDTF">2016-08-25T05:27:43Z</dcterms:modified>
</cp:coreProperties>
</file>